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6" r:id="rId7"/>
    <p:sldId id="263" r:id="rId8"/>
    <p:sldId id="260" r:id="rId9"/>
    <p:sldId id="272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ezzolicpa.com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International Students Taxation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5112913"/>
            <a:ext cx="6400800" cy="678287"/>
          </a:xfrm>
        </p:spPr>
        <p:txBody>
          <a:bodyPr/>
          <a:lstStyle/>
          <a:p>
            <a:r>
              <a:rPr lang="en-US" dirty="0"/>
              <a:t>Rocky Orezzoli, Certified Public Accountant</a:t>
            </a:r>
          </a:p>
        </p:txBody>
      </p:sp>
    </p:spTree>
    <p:extLst>
      <p:ext uri="{BB962C8B-B14F-4D97-AF65-F5344CB8AC3E}">
        <p14:creationId xmlns:p14="http://schemas.microsoft.com/office/powerpoint/2010/main" val="51988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Mailing Form 8843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filing only Form 8843, sign the 2</a:t>
            </a:r>
            <a:r>
              <a:rPr lang="en-US" baseline="30000" dirty="0"/>
              <a:t>nd</a:t>
            </a:r>
            <a:r>
              <a:rPr lang="en-US" dirty="0"/>
              <a:t> page and mail to IRS</a:t>
            </a:r>
          </a:p>
          <a:p>
            <a:r>
              <a:rPr lang="en-US" dirty="0"/>
              <a:t>If you are mailing Form 8843 and Form 1040NR then you only need to include page 1 of Form 8843</a:t>
            </a:r>
          </a:p>
        </p:txBody>
      </p:sp>
    </p:spTree>
    <p:extLst>
      <p:ext uri="{BB962C8B-B14F-4D97-AF65-F5344CB8AC3E}">
        <p14:creationId xmlns:p14="http://schemas.microsoft.com/office/powerpoint/2010/main" val="247112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Mailing Address for 8843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of the Treasury</a:t>
            </a:r>
          </a:p>
          <a:p>
            <a:r>
              <a:rPr lang="en-US" dirty="0"/>
              <a:t>Internal Revenue Service Center</a:t>
            </a:r>
          </a:p>
          <a:p>
            <a:r>
              <a:rPr lang="en-US" dirty="0"/>
              <a:t>Austin TX, 73301-0215</a:t>
            </a:r>
          </a:p>
        </p:txBody>
      </p:sp>
    </p:spTree>
    <p:extLst>
      <p:ext uri="{BB962C8B-B14F-4D97-AF65-F5344CB8AC3E}">
        <p14:creationId xmlns:p14="http://schemas.microsoft.com/office/powerpoint/2010/main" val="71566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Taxable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You must file Form 1040NR-EZ or 1040NR if you have:</a:t>
            </a: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Wages or Scholarship Income Exempt by Treaty</a:t>
            </a: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Wages/Income of $4,050 or more</a:t>
            </a: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Taxable Scholarship Income</a:t>
            </a: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A Refund Due of Taxes Withheld</a:t>
            </a:r>
          </a:p>
          <a:p>
            <a:pPr marL="0" indent="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None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(Full explanation page 6 of Form 1040NR instructions)</a:t>
            </a:r>
          </a:p>
          <a:p>
            <a:pPr marL="590550" indent="-590550">
              <a:lnSpc>
                <a:spcPct val="80000"/>
              </a:lnSpc>
              <a:spcAft>
                <a:spcPts val="0"/>
              </a:spcAft>
              <a:buClr>
                <a:srgbClr val="0000CC"/>
              </a:buClr>
              <a:buNone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https://www.irs.gov/pub/irs-pdf/i1040nr.pdf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9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TAXABLE Scholarship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243" y="518375"/>
            <a:ext cx="8534400" cy="3615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Qualified Education Expenses include</a:t>
            </a:r>
            <a:r>
              <a:rPr lang="en-US" dirty="0"/>
              <a:t>:</a:t>
            </a:r>
          </a:p>
          <a:p>
            <a:r>
              <a:rPr lang="en-US" dirty="0"/>
              <a:t>Tuition and fees required to enroll at or attend an eligible educational institution, and course-related expenses, such as fees, books, supplies, and equipment that are required for the courses </a:t>
            </a:r>
          </a:p>
          <a:p>
            <a:r>
              <a:rPr lang="en-US" dirty="0"/>
              <a:t>Room and Board </a:t>
            </a:r>
            <a:r>
              <a:rPr lang="en-US" u="sng" dirty="0"/>
              <a:t>are not </a:t>
            </a:r>
            <a:r>
              <a:rPr lang="en-US" dirty="0"/>
              <a:t>qualified education expenses, so the portion of scholarship that exceeds tuition and fees is taxable</a:t>
            </a:r>
          </a:p>
          <a:p>
            <a:r>
              <a:rPr lang="en-US" dirty="0"/>
              <a:t>University must withhold 14% of taxable scholarship income and remit to IRS</a:t>
            </a:r>
          </a:p>
          <a:p>
            <a:r>
              <a:rPr lang="en-US" dirty="0"/>
              <a:t>University issues 1042-S to show taxable portion of scholarship and federal tax withheld.  Per IRS, these returns can take up to 6 months to process.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5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Treaties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IRS Publication 901 with additional information </a:t>
            </a:r>
          </a:p>
          <a:p>
            <a:r>
              <a:rPr lang="en-US" dirty="0"/>
              <a:t>Some countries have a tax treaty with the US where scholarship income is exempt from taxes</a:t>
            </a:r>
          </a:p>
          <a:p>
            <a:r>
              <a:rPr lang="en-US" dirty="0"/>
              <a:t>However, students must complete W-8BEN and have a valid ITIN (Individual Taxpayer Identification Number) to apply for treaty benefits</a:t>
            </a:r>
          </a:p>
        </p:txBody>
      </p:sp>
    </p:spTree>
    <p:extLst>
      <p:ext uri="{BB962C8B-B14F-4D97-AF65-F5344CB8AC3E}">
        <p14:creationId xmlns:p14="http://schemas.microsoft.com/office/powerpoint/2010/main" val="2091295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Taxpayer Identification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47163"/>
            <a:ext cx="8534400" cy="3615267"/>
          </a:xfrm>
        </p:spPr>
        <p:txBody>
          <a:bodyPr/>
          <a:lstStyle/>
          <a:p>
            <a:r>
              <a:rPr lang="en-US" dirty="0"/>
              <a:t>Cannot use if student is going to work on campus (must be issued a Social Security Number)</a:t>
            </a:r>
          </a:p>
          <a:p>
            <a:r>
              <a:rPr lang="en-US" dirty="0"/>
              <a:t>W-7 is ITIN application </a:t>
            </a:r>
          </a:p>
          <a:p>
            <a:r>
              <a:rPr lang="en-US" dirty="0"/>
              <a:t>IRS Publication 1915 has instructions on application</a:t>
            </a:r>
          </a:p>
          <a:p>
            <a:r>
              <a:rPr lang="en-US" dirty="0"/>
              <a:t>Application usually must be submitted with tax return</a:t>
            </a:r>
          </a:p>
        </p:txBody>
      </p:sp>
    </p:spTree>
    <p:extLst>
      <p:ext uri="{BB962C8B-B14F-4D97-AF65-F5344CB8AC3E}">
        <p14:creationId xmlns:p14="http://schemas.microsoft.com/office/powerpoint/2010/main" val="1543405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Security/Medicare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F1 students are generally exempt from Social Security and Medicare Taxes</a:t>
            </a:r>
          </a:p>
          <a:p>
            <a:r>
              <a:rPr lang="en-US" dirty="0"/>
              <a:t>Must be on campus employment or on Curricular or Optional Practical Training (CPT or OPT)</a:t>
            </a:r>
          </a:p>
          <a:p>
            <a:r>
              <a:rPr lang="en-US" dirty="0"/>
              <a:t>If these taxes are withheld in error, can request refund from employer or IRS (Form 843 and 8316)</a:t>
            </a:r>
          </a:p>
        </p:txBody>
      </p:sp>
    </p:spTree>
    <p:extLst>
      <p:ext uri="{BB962C8B-B14F-4D97-AF65-F5344CB8AC3E}">
        <p14:creationId xmlns:p14="http://schemas.microsoft.com/office/powerpoint/2010/main" val="217831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2629358"/>
            <a:ext cx="6096000" cy="15992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Rocky Orezzoli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Certified Public Accountant</a:t>
            </a:r>
            <a:b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 561-212-6085</a:t>
            </a:r>
            <a:b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rorezzoli@gmail.com</a:t>
            </a:r>
            <a:br>
              <a:rPr lang="en-US" dirty="0"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u="sng" dirty="0">
                <a:solidFill>
                  <a:srgbClr val="0563C1"/>
                </a:solidFill>
                <a:latin typeface="HelveticaNeueLT Std Lt" panose="020B0403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www.orezzolicpa.com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vs Non 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 vs Non-Resident</a:t>
            </a:r>
          </a:p>
          <a:p>
            <a:r>
              <a:rPr lang="en-US" dirty="0"/>
              <a:t>Separate from immigration status</a:t>
            </a:r>
          </a:p>
          <a:p>
            <a:r>
              <a:rPr lang="en-US" dirty="0"/>
              <a:t>IRS Publication 519 for Resident Aliens</a:t>
            </a:r>
          </a:p>
        </p:txBody>
      </p:sp>
    </p:spTree>
    <p:extLst>
      <p:ext uri="{BB962C8B-B14F-4D97-AF65-F5344CB8AC3E}">
        <p14:creationId xmlns:p14="http://schemas.microsoft.com/office/powerpoint/2010/main" val="342624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00700"/>
            <a:ext cx="8534400" cy="393699"/>
          </a:xfrm>
        </p:spPr>
        <p:txBody>
          <a:bodyPr>
            <a:normAutofit fontScale="90000"/>
          </a:bodyPr>
          <a:lstStyle/>
          <a:p>
            <a:r>
              <a:rPr lang="en-US" dirty="0"/>
              <a:t>Resident and Non Resident Comparison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 Resident Return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Form 1040NR or Form 1040NR-EZ</a:t>
            </a:r>
          </a:p>
          <a:p>
            <a:r>
              <a:rPr lang="en-US" dirty="0"/>
              <a:t>Taxed only on US source income</a:t>
            </a:r>
          </a:p>
          <a:p>
            <a:r>
              <a:rPr lang="en-US" dirty="0"/>
              <a:t>No standard deduction (except F1 students from India)</a:t>
            </a:r>
          </a:p>
          <a:p>
            <a:r>
              <a:rPr lang="en-US" dirty="0"/>
              <a:t>Cannot e-file; must paper file return</a:t>
            </a:r>
          </a:p>
          <a:p>
            <a:r>
              <a:rPr lang="en-US" dirty="0"/>
              <a:t>No education credits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Resident Tax Return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Form 1040</a:t>
            </a:r>
          </a:p>
          <a:p>
            <a:r>
              <a:rPr lang="en-US" dirty="0"/>
              <a:t>Taxed on worldwide income</a:t>
            </a:r>
          </a:p>
          <a:p>
            <a:r>
              <a:rPr lang="en-US" dirty="0"/>
              <a:t>E-file return</a:t>
            </a:r>
          </a:p>
        </p:txBody>
      </p:sp>
    </p:spTree>
    <p:extLst>
      <p:ext uri="{BB962C8B-B14F-4D97-AF65-F5344CB8AC3E}">
        <p14:creationId xmlns:p14="http://schemas.microsoft.com/office/powerpoint/2010/main" val="26720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Resident for Tax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Resident – US citizen or US resident</a:t>
            </a:r>
          </a:p>
          <a:p>
            <a:r>
              <a:rPr lang="en-US" dirty="0"/>
              <a:t>Green Card Test</a:t>
            </a:r>
          </a:p>
          <a:p>
            <a:r>
              <a:rPr lang="en-US" dirty="0"/>
              <a:t>Substantial Presence Test </a:t>
            </a:r>
          </a:p>
          <a:p>
            <a:pPr marL="0" indent="0" fontAlgn="base">
              <a:buNone/>
            </a:pPr>
            <a:r>
              <a:rPr lang="en-US" dirty="0"/>
              <a:t>    1. 31 days during the current year, and</a:t>
            </a:r>
          </a:p>
          <a:p>
            <a:pPr marL="0" indent="0" fontAlgn="base">
              <a:buNone/>
            </a:pPr>
            <a:r>
              <a:rPr lang="en-US" dirty="0"/>
              <a:t>    2. 183 days during the 3-year period that includes the current year                    and the 2 years immediately before that, counting:</a:t>
            </a:r>
          </a:p>
          <a:p>
            <a:pPr lvl="1" fontAlgn="base"/>
            <a:r>
              <a:rPr lang="en-US" dirty="0"/>
              <a:t>All the days you were present in the current year, and</a:t>
            </a:r>
          </a:p>
          <a:p>
            <a:pPr lvl="1" fontAlgn="base"/>
            <a:r>
              <a:rPr lang="en-US" dirty="0"/>
              <a:t>1/3 of the days you were present in the first year before the current year, and</a:t>
            </a:r>
          </a:p>
          <a:p>
            <a:pPr lvl="1" fontAlgn="base"/>
            <a:r>
              <a:rPr lang="en-US" dirty="0"/>
              <a:t>1/6 of the days you were present in the second year before the current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8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Days present in the US on an F1 are </a:t>
            </a:r>
            <a:r>
              <a:rPr lang="en-US" u="sng" dirty="0"/>
              <a:t>exempt</a:t>
            </a:r>
            <a:r>
              <a:rPr lang="en-US" dirty="0"/>
              <a:t> from counting towards the substantial presence test</a:t>
            </a:r>
          </a:p>
          <a:p>
            <a:r>
              <a:rPr lang="en-US" dirty="0"/>
              <a:t>After 5 calendar years on an F1, days present will count</a:t>
            </a:r>
          </a:p>
          <a:p>
            <a:r>
              <a:rPr lang="en-US" dirty="0"/>
              <a:t>If you begin the year as a non resident and qualify as a resident at the end of the year, you may be a </a:t>
            </a:r>
            <a:r>
              <a:rPr lang="en-US" u="sng" dirty="0"/>
              <a:t>dual status resident</a:t>
            </a:r>
          </a:p>
        </p:txBody>
      </p:sp>
    </p:spTree>
    <p:extLst>
      <p:ext uri="{BB962C8B-B14F-4D97-AF65-F5344CB8AC3E}">
        <p14:creationId xmlns:p14="http://schemas.microsoft.com/office/powerpoint/2010/main" val="159062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95900"/>
            <a:ext cx="8534400" cy="698499"/>
          </a:xfrm>
        </p:spPr>
        <p:txBody>
          <a:bodyPr/>
          <a:lstStyle/>
          <a:p>
            <a:r>
              <a:rPr lang="en-US" dirty="0"/>
              <a:t>Residency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6101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Wei Wu was a citizen and resident of the People's Republic of China immediately prior to his entry into the United States. He is temporarily present in the United States as a graduate student on an F-1 visa. He arrived in the United States on 08-15-2007. Assume that Wei Wu has not changed his immigration status since his arrival in the United States. Determine his residency starting date.</a:t>
            </a:r>
          </a:p>
          <a:p>
            <a:pPr fontAlgn="base"/>
            <a:r>
              <a:rPr lang="en-US" dirty="0"/>
              <a:t>Date of entry into United States: 08-15-2007</a:t>
            </a:r>
            <a:br>
              <a:rPr lang="en-US" dirty="0"/>
            </a:br>
            <a:r>
              <a:rPr lang="en-US" dirty="0"/>
              <a:t>Student F-1 visa. Exempt Individual for 5 calendar years (2007 through 2011).</a:t>
            </a:r>
            <a:br>
              <a:rPr lang="en-US" dirty="0"/>
            </a:br>
            <a:r>
              <a:rPr lang="en-US" dirty="0"/>
              <a:t>Then, begin counting 183 days at this date: 01-01-2012.</a:t>
            </a:r>
            <a:br>
              <a:rPr lang="en-US" dirty="0"/>
            </a:br>
            <a:r>
              <a:rPr lang="en-US" dirty="0"/>
              <a:t>Number of nonexempt days in United States during 2012: 366 days</a:t>
            </a:r>
            <a:br>
              <a:rPr lang="en-US" dirty="0"/>
            </a:br>
            <a:r>
              <a:rPr lang="en-US" dirty="0"/>
              <a:t>Current year (2012) days in United States × 1 = 366 days</a:t>
            </a:r>
            <a:br>
              <a:rPr lang="en-US" dirty="0"/>
            </a:br>
            <a:r>
              <a:rPr lang="en-US" dirty="0"/>
              <a:t>Prior year (2011) days in United States × 1/3 = 0 days</a:t>
            </a:r>
            <a:br>
              <a:rPr lang="en-US" dirty="0"/>
            </a:br>
            <a:r>
              <a:rPr lang="en-US" dirty="0"/>
              <a:t>Second Prior year (2010) days in United States (0) × 1/6 = 0 days</a:t>
            </a:r>
            <a:br>
              <a:rPr lang="en-US" dirty="0"/>
            </a:br>
            <a:r>
              <a:rPr lang="en-US" dirty="0"/>
              <a:t>Total = 366 days</a:t>
            </a:r>
          </a:p>
          <a:p>
            <a:pPr fontAlgn="base"/>
            <a:r>
              <a:rPr lang="en-US" dirty="0"/>
              <a:t>Wei Wu passed the substantial presence test on 07-01-2012 (the 183rd day of 2012). Wei Wu's residency starting date under I.R.C. § 7701(b) is 01-01-2012 (the first day he was present in United States during the calendar year in which he passed the substantial presence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6832"/>
            <a:ext cx="8534400" cy="1507067"/>
          </a:xfrm>
        </p:spPr>
        <p:txBody>
          <a:bodyPr/>
          <a:lstStyle/>
          <a:p>
            <a:r>
              <a:rPr lang="en-US" dirty="0"/>
              <a:t>Filing Requirements For F1 Non 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93899"/>
            <a:ext cx="8534400" cy="3615267"/>
          </a:xfrm>
        </p:spPr>
        <p:txBody>
          <a:bodyPr/>
          <a:lstStyle/>
          <a:p>
            <a:r>
              <a:rPr lang="en-US" dirty="0"/>
              <a:t>Form 8843 (Part I and Part III only for all F1/J1 students that have been present for less than 5 calendar years)</a:t>
            </a:r>
          </a:p>
          <a:p>
            <a:r>
              <a:rPr lang="en-US" dirty="0"/>
              <a:t>Form 1040NR or Form 1040NR-EZ if taxable income above threshold or taxable scholarship income</a:t>
            </a:r>
          </a:p>
        </p:txBody>
      </p:sp>
    </p:spTree>
    <p:extLst>
      <p:ext uri="{BB962C8B-B14F-4D97-AF65-F5344CB8AC3E}">
        <p14:creationId xmlns:p14="http://schemas.microsoft.com/office/powerpoint/2010/main" val="275931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369382"/>
              </p:ext>
            </p:extLst>
          </p:nvPr>
        </p:nvGraphicFramePr>
        <p:xfrm>
          <a:off x="4002088" y="719138"/>
          <a:ext cx="4948729" cy="5823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Acrobat Document" r:id="rId3" imgW="5828995" imgH="7543706" progId="AcroExch.Document.11">
                  <p:embed/>
                </p:oleObj>
              </mc:Choice>
              <mc:Fallback>
                <p:oleObj name="Acrobat Document" r:id="rId3" imgW="5828995" imgH="754370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2088" y="719138"/>
                        <a:ext cx="4948729" cy="5823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069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685800"/>
            <a:ext cx="79057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4" name="Line 10"/>
          <p:cNvSpPr>
            <a:spLocks noChangeShapeType="1"/>
          </p:cNvSpPr>
          <p:nvPr/>
        </p:nvSpPr>
        <p:spPr bwMode="auto">
          <a:xfrm flipH="1">
            <a:off x="9048750" y="1600200"/>
            <a:ext cx="914400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H="1">
            <a:off x="8143876" y="2133600"/>
            <a:ext cx="771525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H="1">
            <a:off x="7010400" y="3200400"/>
            <a:ext cx="990600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 flipH="1">
            <a:off x="6096000" y="3733800"/>
            <a:ext cx="1143000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H="1">
            <a:off x="7848600" y="4267200"/>
            <a:ext cx="1066800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 flipH="1">
            <a:off x="6172201" y="5410200"/>
            <a:ext cx="1438275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3442" name="Line 18"/>
          <p:cNvSpPr>
            <a:spLocks noChangeShapeType="1"/>
          </p:cNvSpPr>
          <p:nvPr/>
        </p:nvSpPr>
        <p:spPr bwMode="auto">
          <a:xfrm flipH="1">
            <a:off x="9678989" y="5943600"/>
            <a:ext cx="739775" cy="0"/>
          </a:xfrm>
          <a:prstGeom prst="line">
            <a:avLst/>
          </a:prstGeom>
          <a:noFill/>
          <a:ln w="53975">
            <a:solidFill>
              <a:srgbClr val="00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4" grpId="0" animBg="1"/>
      <p:bldP spid="103434" grpId="1" animBg="1"/>
      <p:bldP spid="103436" grpId="0" animBg="1"/>
      <p:bldP spid="103436" grpId="1" animBg="1"/>
      <p:bldP spid="103437" grpId="0" animBg="1"/>
      <p:bldP spid="103437" grpId="1" animBg="1"/>
      <p:bldP spid="103439" grpId="0" animBg="1"/>
      <p:bldP spid="103439" grpId="1" animBg="1"/>
      <p:bldP spid="103440" grpId="0" animBg="1"/>
      <p:bldP spid="103440" grpId="1" animBg="1"/>
      <p:bldP spid="103441" grpId="0" animBg="1"/>
      <p:bldP spid="103441" grpId="1" animBg="1"/>
      <p:bldP spid="103442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</TotalTime>
  <Words>712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HelveticaNeueLT Std Lt</vt:lpstr>
      <vt:lpstr>Times New Roman</vt:lpstr>
      <vt:lpstr>Wingdings 3</vt:lpstr>
      <vt:lpstr>Slice</vt:lpstr>
      <vt:lpstr>Acrobat Document</vt:lpstr>
      <vt:lpstr>International Students Taxation Seminar</vt:lpstr>
      <vt:lpstr>Resident vs Non Resident</vt:lpstr>
      <vt:lpstr>Resident and Non Resident Comparison</vt:lpstr>
      <vt:lpstr>Definition of Resident for Tax purposes</vt:lpstr>
      <vt:lpstr>Please Note</vt:lpstr>
      <vt:lpstr>Residency example</vt:lpstr>
      <vt:lpstr>Filing Requirements For F1 Non residents</vt:lpstr>
      <vt:lpstr>PowerPoint Presentation</vt:lpstr>
      <vt:lpstr>PowerPoint Presentation</vt:lpstr>
      <vt:lpstr>Mailing Form 8843</vt:lpstr>
      <vt:lpstr>Mailing Address for 8843</vt:lpstr>
      <vt:lpstr>Taxable Income</vt:lpstr>
      <vt:lpstr>TAXABLE Scholarship Income</vt:lpstr>
      <vt:lpstr>Tax Treaties</vt:lpstr>
      <vt:lpstr>Individual Taxpayer Identification Number</vt:lpstr>
      <vt:lpstr>Social Security/Medicare Tax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Students Taxation Seminar</dc:title>
  <dc:creator>Rocky Orezzoli</dc:creator>
  <cp:lastModifiedBy>Morayma James</cp:lastModifiedBy>
  <cp:revision>23</cp:revision>
  <dcterms:created xsi:type="dcterms:W3CDTF">2015-02-21T16:58:18Z</dcterms:created>
  <dcterms:modified xsi:type="dcterms:W3CDTF">2017-02-06T17:44:12Z</dcterms:modified>
</cp:coreProperties>
</file>